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9" r:id="rId21"/>
    <p:sldId id="276" r:id="rId22"/>
    <p:sldId id="277" r:id="rId23"/>
    <p:sldId id="278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5355E5-3A48-486A-B66C-A583C752CF7F}" type="datetimeFigureOut">
              <a:rPr lang="ru-RU" smtClean="0"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C9A383A-77B9-4341-8480-F9AF47A40E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74441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живёшь, «великий и могучий»?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66308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Исследовательский проект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ученицы 8 А класса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МКОУ «</a:t>
            </a:r>
            <a:r>
              <a:rPr lang="ru-RU" b="1" dirty="0" err="1" smtClean="0">
                <a:solidFill>
                  <a:schemeClr val="tx1"/>
                </a:solidFill>
              </a:rPr>
              <a:t>Тельмановская</a:t>
            </a:r>
            <a:r>
              <a:rPr lang="ru-RU" b="1" dirty="0" smtClean="0">
                <a:solidFill>
                  <a:schemeClr val="tx1"/>
                </a:solidFill>
              </a:rPr>
              <a:t> СОШ»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Бабановой Анастасии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sz="3600" dirty="0" smtClean="0"/>
              <a:t>Виктор Антонович Садовничий, ректор МГУ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sz="2600" dirty="0">
                <a:solidFill>
                  <a:schemeClr val="tx1"/>
                </a:solidFill>
              </a:rPr>
              <a:t>«Русский язык сейчас является родным для </a:t>
            </a:r>
            <a:r>
              <a:rPr lang="ru-RU" sz="2600" b="1" dirty="0">
                <a:solidFill>
                  <a:schemeClr val="tx1"/>
                </a:solidFill>
              </a:rPr>
              <a:t>164 млн. человек, из которых 130 млн. живут в России</a:t>
            </a:r>
            <a:r>
              <a:rPr lang="ru-RU" sz="2600" dirty="0">
                <a:solidFill>
                  <a:schemeClr val="tx1"/>
                </a:solidFill>
              </a:rPr>
              <a:t>».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</a:rPr>
              <a:t>	«Великий и могучий» </a:t>
            </a:r>
            <a:r>
              <a:rPr lang="ru-RU" sz="2600" b="1" dirty="0">
                <a:solidFill>
                  <a:schemeClr val="tx1"/>
                </a:solidFill>
              </a:rPr>
              <a:t>обгоняют английский</a:t>
            </a:r>
            <a:r>
              <a:rPr lang="ru-RU" sz="2600" dirty="0">
                <a:solidFill>
                  <a:schemeClr val="tx1"/>
                </a:solidFill>
              </a:rPr>
              <a:t>, на котором говорят около 500 млн. человек и еще 1 млрд. владеют, </a:t>
            </a:r>
            <a:r>
              <a:rPr lang="ru-RU" sz="2600" b="1" dirty="0">
                <a:solidFill>
                  <a:schemeClr val="tx1"/>
                </a:solidFill>
              </a:rPr>
              <a:t>китайский</a:t>
            </a:r>
            <a:r>
              <a:rPr lang="ru-RU" sz="2600" dirty="0">
                <a:solidFill>
                  <a:schemeClr val="tx1"/>
                </a:solidFill>
              </a:rPr>
              <a:t> (1,3 млрд. владеющих) и </a:t>
            </a:r>
            <a:r>
              <a:rPr lang="ru-RU" sz="2600" b="1" dirty="0">
                <a:solidFill>
                  <a:schemeClr val="tx1"/>
                </a:solidFill>
              </a:rPr>
              <a:t>испанский</a:t>
            </a:r>
            <a:r>
              <a:rPr lang="ru-RU" sz="26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</a:rPr>
              <a:t>	«По прогнозам, уже </a:t>
            </a:r>
            <a:r>
              <a:rPr lang="ru-RU" sz="2600" b="1" dirty="0">
                <a:solidFill>
                  <a:schemeClr val="tx1"/>
                </a:solidFill>
              </a:rPr>
              <a:t>через 10 лет</a:t>
            </a:r>
            <a:r>
              <a:rPr lang="ru-RU" sz="2600" dirty="0">
                <a:solidFill>
                  <a:schemeClr val="tx1"/>
                </a:solidFill>
              </a:rPr>
              <a:t> русский язык обгонят </a:t>
            </a:r>
            <a:r>
              <a:rPr lang="ru-RU" sz="2600" b="1" dirty="0">
                <a:solidFill>
                  <a:schemeClr val="tx1"/>
                </a:solidFill>
              </a:rPr>
              <a:t>французский, хинди, арабский</a:t>
            </a:r>
            <a:r>
              <a:rPr lang="ru-RU" sz="2600" dirty="0">
                <a:solidFill>
                  <a:schemeClr val="tx1"/>
                </a:solidFill>
              </a:rPr>
              <a:t>, а еще через </a:t>
            </a:r>
            <a:r>
              <a:rPr lang="ru-RU" sz="2600" b="1" dirty="0">
                <a:solidFill>
                  <a:schemeClr val="tx1"/>
                </a:solidFill>
              </a:rPr>
              <a:t>15 лет </a:t>
            </a:r>
            <a:r>
              <a:rPr lang="ru-RU" sz="2600" dirty="0">
                <a:solidFill>
                  <a:schemeClr val="tx1"/>
                </a:solidFill>
              </a:rPr>
              <a:t>– </a:t>
            </a:r>
            <a:r>
              <a:rPr lang="ru-RU" sz="2600" b="1" dirty="0">
                <a:solidFill>
                  <a:schemeClr val="tx1"/>
                </a:solidFill>
              </a:rPr>
              <a:t>португальский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b="1" dirty="0">
                <a:solidFill>
                  <a:srgbClr val="C00000"/>
                </a:solidFill>
              </a:rPr>
              <a:t>а </a:t>
            </a:r>
            <a:r>
              <a:rPr lang="ru-RU" sz="2600" b="1" dirty="0" smtClean="0">
                <a:solidFill>
                  <a:srgbClr val="C00000"/>
                </a:solidFill>
              </a:rPr>
              <a:t>к 2025 году сам </a:t>
            </a:r>
            <a:r>
              <a:rPr lang="ru-RU" sz="2600" b="1" dirty="0">
                <a:solidFill>
                  <a:srgbClr val="C00000"/>
                </a:solidFill>
              </a:rPr>
              <a:t>русский лишится статуса мирового языка</a:t>
            </a:r>
            <a:r>
              <a:rPr lang="ru-RU" sz="2600" dirty="0">
                <a:solidFill>
                  <a:schemeClr val="tx1"/>
                </a:solidFill>
              </a:rPr>
              <a:t>». </a:t>
            </a:r>
          </a:p>
          <a:p>
            <a:r>
              <a:rPr lang="ru-RU" dirty="0">
                <a:solidFill>
                  <a:schemeClr val="tx1"/>
                </a:solidFill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3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dirty="0" smtClean="0"/>
              <a:t>Константин Дмитриевич Ушинский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tx1"/>
                </a:solidFill>
              </a:rPr>
              <a:t>«Когда исчезает народный язык — народа нет более»! </a:t>
            </a:r>
          </a:p>
        </p:txBody>
      </p:sp>
    </p:spTree>
    <p:extLst>
      <p:ext uri="{BB962C8B-B14F-4D97-AF65-F5344CB8AC3E}">
        <p14:creationId xmlns:p14="http://schemas.microsoft.com/office/powerpoint/2010/main" val="18596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dirty="0" smtClean="0"/>
              <a:t>1.2. Анкетирование учащихся 8-11 классов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Для 90 % опрошенных русский является родным, 3 % - русский неродной, 7 % - не знают.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87 % любят русский  язык, уважают. 12 % не могут определиться, а 1 % - не любит.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73 % опрошенных знают, что русский язык – язык межнационального общения в России, 27 % не знают.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dirty="0"/>
              <a:t>1.2. Анкетирование учащихся 8-11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75 % учащихся утверждают, что уроки русского языка помогают  им в освоении его возможностей, 21 % не может определиться.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41 % опрошенных боится проходить устное собеседование, 37% - не боится, 22 % - не могут определиться.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70 % обучающихся считают русский язык самым важным в школе, 27 % - не считают, 3 % - не знают.</a:t>
            </a:r>
          </a:p>
        </p:txBody>
      </p:sp>
    </p:spTree>
    <p:extLst>
      <p:ext uri="{BB962C8B-B14F-4D97-AF65-F5344CB8AC3E}">
        <p14:creationId xmlns:p14="http://schemas.microsoft.com/office/powerpoint/2010/main" val="35458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ru-RU" dirty="0"/>
              <a:t>1.2. Анкетирование учащихся 8-11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ТЫ ЛИЧНО ОЦЕНИВАЕШЬ СВОЁ ЗНАНИЕ РУССКОГО ЯЗЫКА?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«5» – 8 %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«4» – 44 %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«3» - 43 %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«2» – 5 %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ЗНАНИЙ – 52 %. ОБЪЕКТИВНО?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времени Вы уделяете подготовке к урокам русского языка?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мин. – 60%, 1 час – 34 %, 1,5 часа – 6 %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338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dirty="0" smtClean="0"/>
              <a:t>Диаграмма самооценки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772816"/>
            <a:ext cx="777686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6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dirty="0" smtClean="0"/>
              <a:t>1.3.Анализ учебного плана школы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477959"/>
              </p:ext>
            </p:extLst>
          </p:nvPr>
        </p:nvGraphicFramePr>
        <p:xfrm>
          <a:off x="457200" y="1600200"/>
          <a:ext cx="8229600" cy="449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99233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1900-1995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2000 - 2005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2008 - 20014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 / ФГОС</a:t>
                      </a:r>
                      <a:endParaRPr lang="ru-RU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(- 3) /5</a:t>
                      </a:r>
                      <a:endParaRPr lang="ru-RU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(-2) /6</a:t>
                      </a:r>
                      <a:endParaRPr lang="ru-RU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(-2) /</a:t>
                      </a:r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(-1) /3</a:t>
                      </a:r>
                      <a:endParaRPr lang="ru-RU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</a:t>
                      </a:r>
                      <a:r>
                        <a:rPr lang="ru-RU" dirty="0" smtClean="0"/>
                        <a:t>3(=)/4</a:t>
                      </a:r>
                      <a:endParaRPr lang="ru-RU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+ 1 (доп.)</a:t>
                      </a:r>
                      <a:endParaRPr lang="ru-RU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+  1 (доп.)</a:t>
                      </a:r>
                      <a:endParaRPr lang="ru-RU" dirty="0"/>
                    </a:p>
                  </a:txBody>
                  <a:tcPr/>
                </a:tc>
              </a:tr>
              <a:tr h="4992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8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r>
              <a:rPr lang="ru-RU" dirty="0"/>
              <a:t>Анализ учебного плана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Теряем за год по сравнению с «</a:t>
            </a:r>
            <a:r>
              <a:rPr lang="ru-RU" dirty="0" err="1" smtClean="0">
                <a:solidFill>
                  <a:schemeClr val="tx1"/>
                </a:solidFill>
              </a:rPr>
              <a:t>доперестроечным</a:t>
            </a:r>
            <a:r>
              <a:rPr lang="ru-RU" dirty="0" smtClean="0">
                <a:solidFill>
                  <a:schemeClr val="tx1"/>
                </a:solidFill>
              </a:rPr>
              <a:t>» периодом: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5 классы – 102 часа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 класс – 68 часов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7 класс – 68 часов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Спасибо за 1 час для 10 -11классов  (с2000 года)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Спасибо за дополнительный час школе ( для подготовки к ЕГЭ)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sz="4000" dirty="0" smtClean="0"/>
              <a:t>Соотношение часов русского и английского языков</a:t>
            </a:r>
            <a:endParaRPr lang="ru-RU" sz="4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975707"/>
              </p:ext>
            </p:extLst>
          </p:nvPr>
        </p:nvGraphicFramePr>
        <p:xfrm>
          <a:off x="457200" y="1600200"/>
          <a:ext cx="8229600" cy="4662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534888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05126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105126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русский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/4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(ФГОС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1+1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(доп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34 + 34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1+1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(доп.)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34 + 34</a:t>
                      </a:r>
                    </a:p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5126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английский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5126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5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dirty="0" smtClean="0"/>
              <a:t>1.4. Несколько слов о качестве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Какие </a:t>
            </a:r>
            <a:r>
              <a:rPr lang="ru-RU" b="1" dirty="0" smtClean="0">
                <a:solidFill>
                  <a:schemeClr val="tx1"/>
                </a:solidFill>
              </a:rPr>
              <a:t>черты </a:t>
            </a:r>
            <a:r>
              <a:rPr lang="ru-RU" b="1" dirty="0">
                <a:solidFill>
                  <a:schemeClr val="tx1"/>
                </a:solidFill>
              </a:rPr>
              <a:t>присущи современному русскому языку последнего десятилетия?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интенсивная демократизация </a:t>
            </a:r>
            <a:r>
              <a:rPr lang="ru-RU" dirty="0" smtClean="0">
                <a:solidFill>
                  <a:schemeClr val="tx1"/>
                </a:solidFill>
              </a:rPr>
              <a:t>языка ( как слышу, так и пишу);</a:t>
            </a:r>
          </a:p>
          <a:p>
            <a:r>
              <a:rPr lang="ru-RU" dirty="0">
                <a:solidFill>
                  <a:schemeClr val="tx1"/>
                </a:solidFill>
              </a:rPr>
              <a:t>уменьшился объем написания и чтения: смс и сообщение в Интернете должны быть по минимуму краткими и </a:t>
            </a:r>
            <a:r>
              <a:rPr lang="ru-RU" dirty="0" smtClean="0">
                <a:solidFill>
                  <a:schemeClr val="tx1"/>
                </a:solidFill>
              </a:rPr>
              <a:t>простыми;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огромное количество </a:t>
            </a:r>
            <a:r>
              <a:rPr lang="ru-RU" dirty="0">
                <a:solidFill>
                  <a:schemeClr val="tx1"/>
                </a:solidFill>
              </a:rPr>
              <a:t>неологизмов и </a:t>
            </a:r>
            <a:r>
              <a:rPr lang="ru-RU" dirty="0" smtClean="0">
                <a:solidFill>
                  <a:schemeClr val="tx1"/>
                </a:solidFill>
              </a:rPr>
              <a:t>заимствований;</a:t>
            </a:r>
          </a:p>
          <a:p>
            <a:r>
              <a:rPr lang="ru-RU" dirty="0">
                <a:solidFill>
                  <a:schemeClr val="tx1"/>
                </a:solidFill>
              </a:rPr>
              <a:t>разнообразие жаргонов и сленгов, которое увеличилось вдвое за последние десять </a:t>
            </a:r>
            <a:r>
              <a:rPr lang="ru-RU" dirty="0" smtClean="0">
                <a:solidFill>
                  <a:schemeClr val="tx1"/>
                </a:solidFill>
              </a:rPr>
              <a:t>лет;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привлечь </a:t>
            </a:r>
            <a:r>
              <a:rPr lang="ru-RU" sz="4000" dirty="0">
                <a:solidFill>
                  <a:schemeClr val="tx1"/>
                </a:solidFill>
              </a:rPr>
              <a:t>внимание </a:t>
            </a:r>
            <a:r>
              <a:rPr lang="ru-RU" sz="4000" dirty="0" smtClean="0">
                <a:solidFill>
                  <a:schemeClr val="tx1"/>
                </a:solidFill>
              </a:rPr>
              <a:t>широкой </a:t>
            </a:r>
            <a:r>
              <a:rPr lang="ru-RU" sz="4000" dirty="0">
                <a:solidFill>
                  <a:schemeClr val="tx1"/>
                </a:solidFill>
              </a:rPr>
              <a:t>общественности </a:t>
            </a:r>
            <a:r>
              <a:rPr lang="ru-RU" sz="4000" dirty="0" smtClean="0">
                <a:solidFill>
                  <a:schemeClr val="tx1"/>
                </a:solidFill>
              </a:rPr>
              <a:t>к </a:t>
            </a:r>
            <a:r>
              <a:rPr lang="ru-RU" sz="4000" dirty="0">
                <a:solidFill>
                  <a:schemeClr val="tx1"/>
                </a:solidFill>
              </a:rPr>
              <a:t>проблемам современного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8827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dirty="0"/>
              <a:t>Несколько слов о качестве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результатам анкетирования учащихся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8-11 классов: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74 % </a:t>
            </a:r>
            <a:r>
              <a:rPr lang="ru-RU" u="sng" dirty="0" smtClean="0">
                <a:solidFill>
                  <a:schemeClr val="tx1"/>
                </a:solidFill>
              </a:rPr>
              <a:t>задумываются над правильностью своей речи</a:t>
            </a:r>
            <a:r>
              <a:rPr lang="ru-RU" dirty="0" smtClean="0">
                <a:solidFill>
                  <a:schemeClr val="tx1"/>
                </a:solidFill>
              </a:rPr>
              <a:t>, 12 – нет, 14 – не определились;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25 % обучающихся </a:t>
            </a:r>
            <a:r>
              <a:rPr lang="ru-RU" u="sng" dirty="0" smtClean="0">
                <a:solidFill>
                  <a:schemeClr val="tx1"/>
                </a:solidFill>
              </a:rPr>
              <a:t>осуждают людей, использующих мат</a:t>
            </a:r>
            <a:r>
              <a:rPr lang="ru-RU" dirty="0" smtClean="0">
                <a:solidFill>
                  <a:schemeClr val="tx1"/>
                </a:solidFill>
              </a:rPr>
              <a:t>; 50 % - не осуждают; 25 % не знают, как к этому отнестись;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48 % обучающихся </a:t>
            </a:r>
            <a:r>
              <a:rPr lang="ru-RU" u="sng" dirty="0" smtClean="0">
                <a:solidFill>
                  <a:schemeClr val="tx1"/>
                </a:solidFill>
              </a:rPr>
              <a:t>сами используют нецензурную лексику</a:t>
            </a:r>
            <a:r>
              <a:rPr lang="ru-RU" dirty="0" smtClean="0">
                <a:solidFill>
                  <a:schemeClr val="tx1"/>
                </a:solidFill>
              </a:rPr>
              <a:t>; 50 % - не используют; 2 % - не могут определиться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Несколько слов о качестве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 Сегодня эксперты в один голос утверждают, что </a:t>
            </a:r>
            <a:r>
              <a:rPr lang="ru-RU" b="1" dirty="0">
                <a:solidFill>
                  <a:schemeClr val="tx1"/>
                </a:solidFill>
              </a:rPr>
              <a:t>более половины из семи тысяч языков мира находятся под угрозой исчезновения.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 сегодняшний день установлено, что </a:t>
            </a:r>
            <a:r>
              <a:rPr lang="ru-RU" b="1" dirty="0">
                <a:solidFill>
                  <a:schemeClr val="tx1"/>
                </a:solidFill>
              </a:rPr>
              <a:t>северо-запад США, верхний бассейн Амазонки, Сибирь и северный район Австралии</a:t>
            </a:r>
            <a:r>
              <a:rPr lang="ru-RU" dirty="0">
                <a:solidFill>
                  <a:schemeClr val="tx1"/>
                </a:solidFill>
              </a:rPr>
              <a:t> являются основными очагами вымирающих языков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Мощное давление американской культуры и английского языка в его американском варианте (экспансия) на культуру и родной язык нашего народа вызывает серьезное беспокойство ученых - лингвистов, психологов.  </a:t>
            </a:r>
          </a:p>
        </p:txBody>
      </p:sp>
    </p:spTree>
    <p:extLst>
      <p:ext uri="{BB962C8B-B14F-4D97-AF65-F5344CB8AC3E}">
        <p14:creationId xmlns:p14="http://schemas.microsoft.com/office/powerpoint/2010/main" val="8859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dirty="0"/>
              <a:t>Несколько слов о качестве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Неуемное </a:t>
            </a:r>
            <a:r>
              <a:rPr lang="ru-RU" sz="2800" b="1" dirty="0">
                <a:solidFill>
                  <a:schemeClr val="tx1"/>
                </a:solidFill>
              </a:rPr>
              <a:t>вторжение англо-американизмов</a:t>
            </a:r>
            <a:r>
              <a:rPr lang="ru-RU" sz="2800" dirty="0">
                <a:solidFill>
                  <a:schemeClr val="tx1"/>
                </a:solidFill>
              </a:rPr>
              <a:t> в угрожающих масштабах засоряет сознание людей, затрудняет их общение между собой, и, что еще хуже, </a:t>
            </a:r>
            <a:r>
              <a:rPr lang="ru-RU" sz="2800" b="1" dirty="0">
                <a:solidFill>
                  <a:schemeClr val="tx1"/>
                </a:solidFill>
              </a:rPr>
              <a:t>прививает чужеродный взгляд на мир, разрушает нашу </a:t>
            </a:r>
            <a:r>
              <a:rPr lang="ru-RU" sz="2800" b="1" dirty="0" smtClean="0">
                <a:solidFill>
                  <a:schemeClr val="tx1"/>
                </a:solidFill>
              </a:rPr>
              <a:t>языковую среду, </a:t>
            </a:r>
            <a:r>
              <a:rPr lang="ru-RU" sz="2800" b="1" dirty="0">
                <a:solidFill>
                  <a:schemeClr val="tx1"/>
                </a:solidFill>
              </a:rPr>
              <a:t>обесценивая национальное слово, его духовную суть.</a:t>
            </a:r>
          </a:p>
        </p:txBody>
      </p:sp>
    </p:spTree>
    <p:extLst>
      <p:ext uri="{BB962C8B-B14F-4D97-AF65-F5344CB8AC3E}">
        <p14:creationId xmlns:p14="http://schemas.microsoft.com/office/powerpoint/2010/main" val="27010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dirty="0"/>
              <a:t>Несколько слов о качестве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>
                <a:solidFill>
                  <a:schemeClr val="tx1"/>
                </a:solidFill>
              </a:rPr>
              <a:t>65 % населения России употребляет бранную лексику;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30 % говорит на компьютерном языке;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5 % населения говорит на чистом литературном языке.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3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dirty="0"/>
              <a:t>Несколько слов о качестве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Методы совершенствования своей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речевой культуры:</a:t>
            </a:r>
          </a:p>
          <a:p>
            <a:r>
              <a:rPr lang="ru-RU" dirty="0">
                <a:solidFill>
                  <a:schemeClr val="tx1"/>
                </a:solidFill>
              </a:rPr>
              <a:t>	чтение классической художественной литературы (это самый главный и эффективный метод); </a:t>
            </a:r>
          </a:p>
          <a:p>
            <a:r>
              <a:rPr lang="ru-RU" dirty="0">
                <a:solidFill>
                  <a:schemeClr val="tx1"/>
                </a:solidFill>
              </a:rPr>
              <a:t>	внимательное изучение нужных разделов в грамматических справочниках; </a:t>
            </a:r>
          </a:p>
          <a:p>
            <a:r>
              <a:rPr lang="ru-RU" dirty="0">
                <a:solidFill>
                  <a:schemeClr val="tx1"/>
                </a:solidFill>
              </a:rPr>
              <a:t>	использование словарей; </a:t>
            </a:r>
          </a:p>
          <a:p>
            <a:r>
              <a:rPr lang="ru-RU" dirty="0">
                <a:solidFill>
                  <a:schemeClr val="tx1"/>
                </a:solidFill>
              </a:rPr>
              <a:t>	обращение за консультацией к филологам; </a:t>
            </a:r>
          </a:p>
          <a:p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использование качественных </a:t>
            </a:r>
            <a:r>
              <a:rPr lang="ru-RU" dirty="0">
                <a:solidFill>
                  <a:schemeClr val="tx1"/>
                </a:solidFill>
              </a:rPr>
              <a:t>ресурсов </a:t>
            </a:r>
            <a:r>
              <a:rPr lang="ru-RU" dirty="0" smtClean="0">
                <a:solidFill>
                  <a:schemeClr val="tx1"/>
                </a:solidFill>
              </a:rPr>
              <a:t>Интернета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4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dirty="0"/>
              <a:t>Несколько слов о качестве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www.gramma.ru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www.grammatika.ru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www.gramota.ru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www.ruslang.ru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www.slovari.ru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 ещё нужно всем пропагандировать классическую литературу и бережное отношение к родному русскому языку!</a:t>
            </a:r>
          </a:p>
          <a:p>
            <a:r>
              <a:rPr lang="ru-RU" dirty="0">
                <a:solidFill>
                  <a:srgbClr val="C00000"/>
                </a:solidFill>
              </a:rPr>
              <a:t>Когда исчезает народный язык — народа нет более»!</a:t>
            </a:r>
          </a:p>
          <a:p>
            <a:r>
              <a:rPr lang="ru-RU" dirty="0">
                <a:solidFill>
                  <a:srgbClr val="C00000"/>
                </a:solidFill>
              </a:rPr>
              <a:t>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(К. Д. Ушинский "Родное слово")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92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800" dirty="0" smtClean="0">
                <a:solidFill>
                  <a:srgbClr val="C00000"/>
                </a:solidFill>
              </a:rPr>
              <a:t>Берегите, любите свой родной русский язык! 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dirty="0" smtClean="0"/>
              <a:t>Объект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sz="4000" dirty="0">
                <a:solidFill>
                  <a:schemeClr val="tx1"/>
                </a:solidFill>
              </a:rPr>
              <a:t>русский язык как один из мировых языков и как предмет </a:t>
            </a:r>
            <a:r>
              <a:rPr lang="ru-RU" sz="4000" dirty="0" smtClean="0">
                <a:solidFill>
                  <a:schemeClr val="tx1"/>
                </a:solidFill>
              </a:rPr>
              <a:t>общеобразовательного </a:t>
            </a:r>
            <a:r>
              <a:rPr lang="ru-RU" sz="4000" dirty="0">
                <a:solidFill>
                  <a:schemeClr val="tx1"/>
                </a:solidFill>
              </a:rPr>
              <a:t>курса современной российской школы</a:t>
            </a:r>
          </a:p>
        </p:txBody>
      </p:sp>
    </p:spTree>
    <p:extLst>
      <p:ext uri="{BB962C8B-B14F-4D97-AF65-F5344CB8AC3E}">
        <p14:creationId xmlns:p14="http://schemas.microsoft.com/office/powerpoint/2010/main" val="3824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Состояние современного русского языка можно назвать кризисным. Эта ситуация в полной мере отражается в языке учащихся школы.</a:t>
            </a:r>
          </a:p>
        </p:txBody>
      </p:sp>
    </p:spTree>
    <p:extLst>
      <p:ext uri="{BB962C8B-B14F-4D97-AF65-F5344CB8AC3E}">
        <p14:creationId xmlns:p14="http://schemas.microsoft.com/office/powerpoint/2010/main" val="6016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sz="2800" dirty="0">
                <a:solidFill>
                  <a:schemeClr val="tx1"/>
                </a:solidFill>
              </a:rPr>
              <a:t>наблюдение за речевым поведением обучающихся старших классов;</a:t>
            </a:r>
          </a:p>
          <a:p>
            <a:r>
              <a:rPr lang="ru-RU" sz="2800" dirty="0">
                <a:solidFill>
                  <a:schemeClr val="tx1"/>
                </a:solidFill>
              </a:rPr>
              <a:t>	анкетирование обучающихся 8-11 классов МКОУ «</a:t>
            </a:r>
            <a:r>
              <a:rPr lang="ru-RU" sz="2800" dirty="0" err="1">
                <a:solidFill>
                  <a:schemeClr val="tx1"/>
                </a:solidFill>
              </a:rPr>
              <a:t>Тельмановская</a:t>
            </a:r>
            <a:r>
              <a:rPr lang="ru-RU" sz="2800" dirty="0">
                <a:solidFill>
                  <a:schemeClr val="tx1"/>
                </a:solidFill>
              </a:rPr>
              <a:t> СОШ»;</a:t>
            </a:r>
          </a:p>
          <a:p>
            <a:r>
              <a:rPr lang="ru-RU" sz="2800" dirty="0">
                <a:solidFill>
                  <a:schemeClr val="tx1"/>
                </a:solidFill>
              </a:rPr>
              <a:t>	поиск и отбор необходимой информации из печатных и интернет-источников;</a:t>
            </a:r>
          </a:p>
          <a:p>
            <a:r>
              <a:rPr lang="ru-RU" sz="2800" dirty="0">
                <a:solidFill>
                  <a:schemeClr val="tx1"/>
                </a:solidFill>
              </a:rPr>
              <a:t>	 подбор и создание иллюстративного материала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dirty="0" smtClean="0"/>
              <a:t>Дмитрий Сергеевич Лихачёв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 «Самая большая ценность народа - это язык, язык, на котором он пишет, говорит, думает. Думает! Это надо понять досконально, во всей многозначности и многозначительности этого факта. Ведь это значит, что вся сознательная жизнь человека проходит через родной ему язык. Эмоции, ощущения - только окрашивают то, что мы думаем, или подталкивают мысль в каком-то отношении, но мысли наши все формулируются языком». </a:t>
            </a:r>
          </a:p>
        </p:txBody>
      </p:sp>
    </p:spTree>
    <p:extLst>
      <p:ext uri="{BB962C8B-B14F-4D97-AF65-F5344CB8AC3E}">
        <p14:creationId xmlns:p14="http://schemas.microsoft.com/office/powerpoint/2010/main" val="36503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	Проверить, сохраняет ли современный русский язык в мире те позиции, которые были им обретены в 19-20 веках;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	выявив, каково  место русского языка в системе мировых языков, установить, существует ли прямая взаимосвязь между положением русского языка в мире и состоянием его в старших классах  отдельно взятой русскоязычной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5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</p:spPr>
        <p:txBody>
          <a:bodyPr/>
          <a:lstStyle/>
          <a:p>
            <a:r>
              <a:rPr lang="ru-RU" sz="3200" dirty="0" smtClean="0"/>
              <a:t>1. </a:t>
            </a:r>
            <a:r>
              <a:rPr lang="ru-RU" sz="3200" dirty="0"/>
              <a:t>1. Положение современного русского языка в мировом языковом пространстве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 численности </a:t>
            </a:r>
            <a:r>
              <a:rPr lang="ru-RU" dirty="0" smtClean="0">
                <a:solidFill>
                  <a:schemeClr val="tx1"/>
                </a:solidFill>
              </a:rPr>
              <a:t>русскоязычного населения </a:t>
            </a:r>
            <a:r>
              <a:rPr lang="ru-RU" dirty="0">
                <a:solidFill>
                  <a:schemeClr val="tx1"/>
                </a:solidFill>
              </a:rPr>
              <a:t>Россия </a:t>
            </a:r>
            <a:r>
              <a:rPr lang="ru-RU" b="1" dirty="0">
                <a:solidFill>
                  <a:schemeClr val="tx1"/>
                </a:solidFill>
              </a:rPr>
              <a:t>в 1914 </a:t>
            </a:r>
            <a:r>
              <a:rPr lang="ru-RU" dirty="0">
                <a:solidFill>
                  <a:schemeClr val="tx1"/>
                </a:solidFill>
              </a:rPr>
              <a:t>году </a:t>
            </a:r>
            <a:r>
              <a:rPr lang="ru-RU" dirty="0" smtClean="0">
                <a:solidFill>
                  <a:schemeClr val="tx1"/>
                </a:solidFill>
              </a:rPr>
              <a:t>занимала </a:t>
            </a:r>
            <a:r>
              <a:rPr lang="ru-RU" b="1" dirty="0">
                <a:solidFill>
                  <a:schemeClr val="tx1"/>
                </a:solidFill>
              </a:rPr>
              <a:t>первое место </a:t>
            </a:r>
            <a:r>
              <a:rPr lang="ru-RU" dirty="0">
                <a:solidFill>
                  <a:schemeClr val="tx1"/>
                </a:solidFill>
              </a:rPr>
              <a:t>среди всех так называемых </a:t>
            </a:r>
            <a:r>
              <a:rPr lang="ru-RU" dirty="0" smtClean="0">
                <a:solidFill>
                  <a:schemeClr val="tx1"/>
                </a:solidFill>
              </a:rPr>
              <a:t>цивилизованных стран (</a:t>
            </a:r>
            <a:r>
              <a:rPr lang="ru-RU" b="1" dirty="0" smtClean="0">
                <a:solidFill>
                  <a:schemeClr val="tx1"/>
                </a:solidFill>
              </a:rPr>
              <a:t>140 млн. из 182,2 млн. населения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dirty="0">
                <a:solidFill>
                  <a:schemeClr val="tx1"/>
                </a:solidFill>
              </a:rPr>
              <a:t>По подсчетам выдающегося русского ученого Д. И. Менделеева, </a:t>
            </a:r>
            <a:r>
              <a:rPr lang="ru-RU" b="1" dirty="0">
                <a:solidFill>
                  <a:schemeClr val="tx1"/>
                </a:solidFill>
              </a:rPr>
              <a:t>к 2000 </a:t>
            </a:r>
            <a:r>
              <a:rPr lang="ru-RU" dirty="0">
                <a:solidFill>
                  <a:schemeClr val="tx1"/>
                </a:solidFill>
              </a:rPr>
              <a:t>году население России должно было достигнуть </a:t>
            </a:r>
            <a:r>
              <a:rPr lang="ru-RU" b="1" dirty="0">
                <a:solidFill>
                  <a:schemeClr val="tx1"/>
                </a:solidFill>
              </a:rPr>
              <a:t>более 596,6 миллиона </a:t>
            </a:r>
            <a:r>
              <a:rPr lang="ru-RU" dirty="0">
                <a:solidFill>
                  <a:schemeClr val="tx1"/>
                </a:solidFill>
              </a:rPr>
              <a:t>человек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u="sng" dirty="0" smtClean="0">
                <a:solidFill>
                  <a:schemeClr val="tx1"/>
                </a:solidFill>
              </a:rPr>
              <a:t>Но… Первая Мировая война!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1900 год – 312 млн. </a:t>
            </a:r>
            <a:r>
              <a:rPr lang="ru-RU" dirty="0" smtClean="0">
                <a:solidFill>
                  <a:schemeClr val="tx1"/>
                </a:solidFill>
              </a:rPr>
              <a:t>владеющих русским языком, </a:t>
            </a:r>
            <a:r>
              <a:rPr lang="ru-RU" b="1" dirty="0" smtClean="0">
                <a:solidFill>
                  <a:schemeClr val="tx1"/>
                </a:solidFill>
              </a:rPr>
              <a:t>третье место в мире. </a:t>
            </a:r>
            <a:r>
              <a:rPr lang="ru-RU" u="sng" dirty="0" smtClean="0">
                <a:solidFill>
                  <a:schemeClr val="tx1"/>
                </a:solidFill>
              </a:rPr>
              <a:t>Но… распад СССР!</a:t>
            </a:r>
            <a:endParaRPr lang="ru-RU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2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Прогноз 2012 года Изменения удельного веса владеющих русским языком в общей численности населения Земли в 1900 – 2050 годах 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806489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4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225</TotalTime>
  <Words>992</Words>
  <Application>Microsoft Office PowerPoint</Application>
  <PresentationFormat>Экран (4:3)</PresentationFormat>
  <Paragraphs>194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Исполнительная</vt:lpstr>
      <vt:lpstr> Как живёшь, «великий и могучий»?</vt:lpstr>
      <vt:lpstr>Цель проекта</vt:lpstr>
      <vt:lpstr>Объект исследования</vt:lpstr>
      <vt:lpstr>Гипотеза</vt:lpstr>
      <vt:lpstr>Методы  исследования</vt:lpstr>
      <vt:lpstr>Дмитрий Сергеевич Лихачёв</vt:lpstr>
      <vt:lpstr>Задачи исследования</vt:lpstr>
      <vt:lpstr>1. 1. Положение современного русского языка в мировом языковом пространстве</vt:lpstr>
      <vt:lpstr>          Прогноз 2012 года Изменения удельного веса владеющих русским языком в общей численности населения Земли в 1900 – 2050 годах   </vt:lpstr>
      <vt:lpstr>Виктор Антонович Садовничий, ректор МГУ</vt:lpstr>
      <vt:lpstr>Константин Дмитриевич Ушинский</vt:lpstr>
      <vt:lpstr>1.2. Анкетирование учащихся 8-11 классов</vt:lpstr>
      <vt:lpstr>1.2. Анкетирование учащихся 8-11 классов</vt:lpstr>
      <vt:lpstr>1.2. Анкетирование учащихся 8-11 классов</vt:lpstr>
      <vt:lpstr>Диаграмма самооценки</vt:lpstr>
      <vt:lpstr>1.3.Анализ учебного плана школы</vt:lpstr>
      <vt:lpstr>Анализ учебного плана школы</vt:lpstr>
      <vt:lpstr>Соотношение часов русского и английского языков</vt:lpstr>
      <vt:lpstr>1.4. Несколько слов о качестве речи</vt:lpstr>
      <vt:lpstr>Несколько слов о качестве речи</vt:lpstr>
      <vt:lpstr>Несколько слов о качестве речи</vt:lpstr>
      <vt:lpstr>Несколько слов о качестве речи</vt:lpstr>
      <vt:lpstr>Несколько слов о качестве речи</vt:lpstr>
      <vt:lpstr>Несколько слов о качестве речи</vt:lpstr>
      <vt:lpstr>Несколько слов о качестве речи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живёшь, «великий и могучий»?</dc:title>
  <dc:creator>Sergeeva</dc:creator>
  <cp:lastModifiedBy>Учитель</cp:lastModifiedBy>
  <cp:revision>22</cp:revision>
  <dcterms:created xsi:type="dcterms:W3CDTF">2018-03-29T05:52:41Z</dcterms:created>
  <dcterms:modified xsi:type="dcterms:W3CDTF">2018-04-05T06:10:35Z</dcterms:modified>
</cp:coreProperties>
</file>